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9305925" cy="7019925"/>
  <p:embeddedFontLs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Architects Daughter" panose="020B0604020202020204" charset="0"/>
      <p:regular r:id="rId20"/>
    </p:embeddedFont>
    <p:embeddedFont>
      <p:font typeface="Roboto Slab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32568" cy="35221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1204" y="1"/>
            <a:ext cx="4032568" cy="35221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710A71D9-91B4-4AE8-9C6F-D9FE6B864184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67711"/>
            <a:ext cx="4032568" cy="352214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1204" y="6667711"/>
            <a:ext cx="4032568" cy="352214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BDCFBBD-7841-4246-B411-5A5E28056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73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6775" cy="2632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30594" y="3334465"/>
            <a:ext cx="7444739" cy="3158966"/>
          </a:xfrm>
          <a:prstGeom prst="rect">
            <a:avLst/>
          </a:prstGeom>
          <a:noFill/>
          <a:ln>
            <a:noFill/>
          </a:ln>
        </p:spPr>
        <p:txBody>
          <a:bodyPr lIns="93272" tIns="93272" rIns="93272" bIns="93272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95629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6775" cy="2632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930594" y="3334465"/>
            <a:ext cx="7444739" cy="3158966"/>
          </a:xfrm>
          <a:prstGeom prst="rect">
            <a:avLst/>
          </a:prstGeom>
        </p:spPr>
        <p:txBody>
          <a:bodyPr lIns="93272" tIns="93272" rIns="93272" bIns="9327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8929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6775" cy="2632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930594" y="3334465"/>
            <a:ext cx="7444739" cy="3158966"/>
          </a:xfrm>
          <a:prstGeom prst="rect">
            <a:avLst/>
          </a:prstGeom>
        </p:spPr>
        <p:txBody>
          <a:bodyPr lIns="93272" tIns="93272" rIns="93272" bIns="9327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8793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6775" cy="2632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930594" y="3334465"/>
            <a:ext cx="7444739" cy="3158966"/>
          </a:xfrm>
          <a:prstGeom prst="rect">
            <a:avLst/>
          </a:prstGeom>
        </p:spPr>
        <p:txBody>
          <a:bodyPr lIns="93272" tIns="93272" rIns="93272" bIns="9327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0716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6775" cy="2632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930594" y="3334465"/>
            <a:ext cx="7444739" cy="3158966"/>
          </a:xfrm>
          <a:prstGeom prst="rect">
            <a:avLst/>
          </a:prstGeom>
        </p:spPr>
        <p:txBody>
          <a:bodyPr lIns="93272" tIns="93272" rIns="93272" bIns="9327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50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6775" cy="2632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930594" y="3334465"/>
            <a:ext cx="7444739" cy="3158966"/>
          </a:xfrm>
          <a:prstGeom prst="rect">
            <a:avLst/>
          </a:prstGeom>
        </p:spPr>
        <p:txBody>
          <a:bodyPr lIns="93272" tIns="93272" rIns="93272" bIns="9327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4494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6775" cy="2632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930594" y="3334465"/>
            <a:ext cx="7444739" cy="3158966"/>
          </a:xfrm>
          <a:prstGeom prst="rect">
            <a:avLst/>
          </a:prstGeom>
        </p:spPr>
        <p:txBody>
          <a:bodyPr lIns="93272" tIns="93272" rIns="93272" bIns="9327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9187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6775" cy="2632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930594" y="3334465"/>
            <a:ext cx="7444739" cy="3158966"/>
          </a:xfrm>
          <a:prstGeom prst="rect">
            <a:avLst/>
          </a:prstGeom>
        </p:spPr>
        <p:txBody>
          <a:bodyPr lIns="93272" tIns="93272" rIns="93272" bIns="9327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7265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6775" cy="2632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30594" y="3334465"/>
            <a:ext cx="7444739" cy="3158966"/>
          </a:xfrm>
          <a:prstGeom prst="rect">
            <a:avLst/>
          </a:prstGeom>
        </p:spPr>
        <p:txBody>
          <a:bodyPr lIns="93272" tIns="93272" rIns="93272" bIns="9327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7330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6775" cy="2632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30594" y="3334465"/>
            <a:ext cx="7444739" cy="3158966"/>
          </a:xfrm>
          <a:prstGeom prst="rect">
            <a:avLst/>
          </a:prstGeom>
        </p:spPr>
        <p:txBody>
          <a:bodyPr lIns="93272" tIns="93272" rIns="93272" bIns="9327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3395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6775" cy="2632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30594" y="3334465"/>
            <a:ext cx="7444739" cy="3158966"/>
          </a:xfrm>
          <a:prstGeom prst="rect">
            <a:avLst/>
          </a:prstGeom>
        </p:spPr>
        <p:txBody>
          <a:bodyPr lIns="93272" tIns="93272" rIns="93272" bIns="9327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2975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6775" cy="2632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930594" y="3334465"/>
            <a:ext cx="7444739" cy="3158966"/>
          </a:xfrm>
          <a:prstGeom prst="rect">
            <a:avLst/>
          </a:prstGeom>
        </p:spPr>
        <p:txBody>
          <a:bodyPr lIns="93272" tIns="93272" rIns="93272" bIns="9327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0040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6775" cy="2632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930594" y="3334465"/>
            <a:ext cx="7444739" cy="3158966"/>
          </a:xfrm>
          <a:prstGeom prst="rect">
            <a:avLst/>
          </a:prstGeom>
        </p:spPr>
        <p:txBody>
          <a:bodyPr lIns="93272" tIns="93272" rIns="93272" bIns="9327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923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699" cy="66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899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899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7999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899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199" cy="1506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640426" y="2050650"/>
            <a:ext cx="5783400" cy="14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Cells Foldable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640425" y="575950"/>
            <a:ext cx="5783400" cy="192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Week </a:t>
            </a:r>
            <a:r>
              <a:rPr lang="en" smtClean="0">
                <a:solidFill>
                  <a:srgbClr val="FFFF00"/>
                </a:solidFill>
              </a:rPr>
              <a:t>25</a:t>
            </a:r>
            <a:endParaRPr lang="en" dirty="0">
              <a:solidFill>
                <a:srgbClr val="FFFF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FFFF00"/>
                </a:solidFill>
              </a:rPr>
              <a:t>You need: 4 colors of marker per pair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FFFF00"/>
                </a:solidFill>
              </a:rPr>
              <a:t>1 pair of scissors per pair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FFFF00"/>
                </a:solidFill>
              </a:rPr>
              <a:t>1 glue stick per pair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-33450" y="110200"/>
            <a:ext cx="8863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/>
              <a:t>Foldable Page 5 </a:t>
            </a:r>
          </a:p>
        </p:txBody>
      </p:sp>
      <p:sp>
        <p:nvSpPr>
          <p:cNvPr id="161" name="Shape 161"/>
          <p:cNvSpPr/>
          <p:nvPr/>
        </p:nvSpPr>
        <p:spPr>
          <a:xfrm>
            <a:off x="234450" y="796300"/>
            <a:ext cx="8675100" cy="400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 txBox="1"/>
          <p:nvPr/>
        </p:nvSpPr>
        <p:spPr>
          <a:xfrm>
            <a:off x="361175" y="3872600"/>
            <a:ext cx="8160000" cy="48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>
                <a:solidFill>
                  <a:srgbClr val="9900FF"/>
                </a:solidFill>
              </a:rPr>
              <a:t>Prokaryotic Cells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334425" y="889575"/>
            <a:ext cx="8507700" cy="53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/>
              <a:t>1.The oldest cell, appeared 3.5 billion years ago.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361175" y="1332012"/>
            <a:ext cx="8599800" cy="53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2.More primitive or “simple” than a eukaryotic cell.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361175" y="1793637"/>
            <a:ext cx="8599800" cy="53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3. DNA floats freely in the cytoplasm inside the cell.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361175" y="2170825"/>
            <a:ext cx="8599800" cy="53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4. Is the smallest of the cells.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361175" y="2531937"/>
            <a:ext cx="8599800" cy="53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5. All prokaryotic cells are unicellular.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388700" y="2936075"/>
            <a:ext cx="8599800" cy="53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6. Some have cell walls that cover the cell membrane.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334425" y="3270250"/>
            <a:ext cx="8293800" cy="76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u="sng"/>
              <a:t>All bacteria are prokaryotic cells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-33450" y="110200"/>
            <a:ext cx="8863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/>
              <a:t>Foldable Page 6 </a:t>
            </a:r>
          </a:p>
        </p:txBody>
      </p:sp>
      <p:sp>
        <p:nvSpPr>
          <p:cNvPr id="175" name="Shape 175"/>
          <p:cNvSpPr/>
          <p:nvPr/>
        </p:nvSpPr>
        <p:spPr>
          <a:xfrm>
            <a:off x="234450" y="796300"/>
            <a:ext cx="8675100" cy="400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9900" y="969387"/>
            <a:ext cx="2073449" cy="168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5850" y="889862"/>
            <a:ext cx="2016074" cy="183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3075675" y="2548350"/>
            <a:ext cx="2601899" cy="27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Animal Cell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6139050" y="2649450"/>
            <a:ext cx="2601899" cy="27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Plant Cell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381250" y="2822550"/>
            <a:ext cx="1939800" cy="129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DNA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Cell Membrane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Ribosomes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Cytoplasm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3248925" y="2822550"/>
            <a:ext cx="2255400" cy="129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Nucleus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Endoplasmic Reticulum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Golgi Apparatus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Mitochondria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6654150" y="2984050"/>
            <a:ext cx="2255400" cy="129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Chloroplast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Cell Wall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Central Vacuole</a:t>
            </a:r>
          </a:p>
        </p:txBody>
      </p:sp>
      <p:sp>
        <p:nvSpPr>
          <p:cNvPr id="183" name="Shape 183"/>
          <p:cNvSpPr/>
          <p:nvPr/>
        </p:nvSpPr>
        <p:spPr>
          <a:xfrm>
            <a:off x="5551800" y="2939625"/>
            <a:ext cx="621900" cy="608700"/>
          </a:xfrm>
          <a:prstGeom prst="mathPlus">
            <a:avLst>
              <a:gd name="adj1" fmla="val 2352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/>
          <p:nvPr/>
        </p:nvSpPr>
        <p:spPr>
          <a:xfrm rot="5400000">
            <a:off x="2806649" y="1226524"/>
            <a:ext cx="240900" cy="5118600"/>
          </a:xfrm>
          <a:prstGeom prst="rightBracket">
            <a:avLst>
              <a:gd name="adj" fmla="val 8333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 txBox="1"/>
          <p:nvPr/>
        </p:nvSpPr>
        <p:spPr>
          <a:xfrm>
            <a:off x="822700" y="3973000"/>
            <a:ext cx="3424499" cy="24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 txBox="1"/>
          <p:nvPr/>
        </p:nvSpPr>
        <p:spPr>
          <a:xfrm>
            <a:off x="1543650" y="3839250"/>
            <a:ext cx="2601899" cy="27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Animal Cells</a:t>
            </a:r>
          </a:p>
        </p:txBody>
      </p:sp>
      <p:sp>
        <p:nvSpPr>
          <p:cNvPr id="187" name="Shape 187"/>
          <p:cNvSpPr/>
          <p:nvPr/>
        </p:nvSpPr>
        <p:spPr>
          <a:xfrm rot="5400000">
            <a:off x="4363300" y="-14412"/>
            <a:ext cx="240900" cy="8205000"/>
          </a:xfrm>
          <a:prstGeom prst="rightBracket">
            <a:avLst>
              <a:gd name="adj" fmla="val 8333"/>
            </a:avLst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 txBox="1"/>
          <p:nvPr/>
        </p:nvSpPr>
        <p:spPr>
          <a:xfrm>
            <a:off x="5413350" y="4113450"/>
            <a:ext cx="2601900" cy="27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Plant Cells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327600" y="849450"/>
            <a:ext cx="1939800" cy="1973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Both types of eukaryotes are made from </a:t>
            </a:r>
            <a:r>
              <a:rPr lang="en" sz="1600" u="sng">
                <a:latin typeface="Architects Daughter"/>
                <a:ea typeface="Architects Daughter"/>
                <a:cs typeface="Architects Daughter"/>
                <a:sym typeface="Architects Daughter"/>
              </a:rPr>
              <a:t>proteins</a:t>
            </a: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, </a:t>
            </a:r>
            <a:r>
              <a:rPr lang="en" sz="1600" u="sng">
                <a:latin typeface="Architects Daughter"/>
                <a:ea typeface="Architects Daughter"/>
                <a:cs typeface="Architects Daughter"/>
                <a:sym typeface="Architects Daughter"/>
              </a:rPr>
              <a:t>carbohydrates</a:t>
            </a: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, </a:t>
            </a:r>
            <a:r>
              <a:rPr lang="en" sz="1600" u="sng">
                <a:latin typeface="Architects Daughter"/>
                <a:ea typeface="Architects Daughter"/>
                <a:cs typeface="Architects Daughter"/>
                <a:sym typeface="Architects Daughter"/>
              </a:rPr>
              <a:t>lipids</a:t>
            </a: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 (fats), and </a:t>
            </a:r>
            <a:r>
              <a:rPr lang="en" sz="1600" u="sng">
                <a:latin typeface="Architects Daughter"/>
                <a:ea typeface="Architects Daughter"/>
                <a:cs typeface="Architects Daughter"/>
                <a:sym typeface="Architects Daughter"/>
              </a:rPr>
              <a:t>nucleic acids</a:t>
            </a: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.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1856400" y="4280625"/>
            <a:ext cx="5616300" cy="60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2 cell types within Eukaryotes</a:t>
            </a:r>
          </a:p>
        </p:txBody>
      </p:sp>
      <p:sp>
        <p:nvSpPr>
          <p:cNvPr id="191" name="Shape 191"/>
          <p:cNvSpPr/>
          <p:nvPr/>
        </p:nvSpPr>
        <p:spPr>
          <a:xfrm>
            <a:off x="2474037" y="2939612"/>
            <a:ext cx="621900" cy="608700"/>
          </a:xfrm>
          <a:prstGeom prst="mathPlus">
            <a:avLst>
              <a:gd name="adj1" fmla="val 2352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-33450" y="110200"/>
            <a:ext cx="8863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/>
              <a:t>Foldable Page 7 </a:t>
            </a:r>
          </a:p>
        </p:txBody>
      </p:sp>
      <p:sp>
        <p:nvSpPr>
          <p:cNvPr id="197" name="Shape 197"/>
          <p:cNvSpPr/>
          <p:nvPr/>
        </p:nvSpPr>
        <p:spPr>
          <a:xfrm>
            <a:off x="234450" y="796300"/>
            <a:ext cx="8675100" cy="400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 txBox="1"/>
          <p:nvPr/>
        </p:nvSpPr>
        <p:spPr>
          <a:xfrm>
            <a:off x="361175" y="3872600"/>
            <a:ext cx="8160000" cy="48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>
                <a:solidFill>
                  <a:srgbClr val="38761D"/>
                </a:solidFill>
              </a:rPr>
              <a:t>Eukaryotic Cells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394350" y="720100"/>
            <a:ext cx="8507700" cy="4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1. Appeared 1.5 billion years ago. Younger than prokaryotic.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361175" y="1063550"/>
            <a:ext cx="8599800" cy="53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2.10x bigger than a prokaryotic cell.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361175" y="1407012"/>
            <a:ext cx="8599800" cy="53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3. DNA is located in the nucleus.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394350" y="1694750"/>
            <a:ext cx="8599800" cy="6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4. Have organelles like the nucleus, ER, golgi apparatus, mitochondria and </a:t>
            </a:r>
            <a:r>
              <a:rPr lang="en" sz="2000">
                <a:solidFill>
                  <a:srgbClr val="38761D"/>
                </a:solidFill>
              </a:rPr>
              <a:t>chloroplast (plant cells only).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361175" y="2297500"/>
            <a:ext cx="8599800" cy="53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5. Because of their organelles, can carry out complex functions.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388700" y="2631275"/>
            <a:ext cx="8599800" cy="86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6. Organisms made of eukaryotic cells can be unicellular (1) or multicellular.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370475" y="3264175"/>
            <a:ext cx="8293800" cy="108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 u="sng"/>
              <a:t>7. Two types of eukaryotic cells: Plant and Animal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 i="1"/>
              <a:t>Eu-kary means “True nucleus” in Greek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87900" y="220725"/>
            <a:ext cx="8368200" cy="923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Review: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What are the differences and similarities between prokaryotic and eukaryotic cells?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41400" y="86950"/>
            <a:ext cx="8368200" cy="1204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600"/>
          </a:p>
          <a:p>
            <a:pPr lvl="0" algn="ctr">
              <a:spcBef>
                <a:spcPts val="0"/>
              </a:spcBef>
              <a:buNone/>
            </a:pPr>
            <a:r>
              <a:rPr lang="en" sz="3600"/>
              <a:t>Prokaryotic vs Eukaryotic Foldable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67200" y="1592150"/>
            <a:ext cx="8521199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" sz="3000" dirty="0"/>
              <a:t>Need: </a:t>
            </a:r>
          </a:p>
          <a:p>
            <a:pPr marL="914400" lvl="1" indent="-419100" rtl="0">
              <a:spcBef>
                <a:spcPts val="0"/>
              </a:spcBef>
              <a:buSzPct val="100000"/>
            </a:pPr>
            <a:r>
              <a:rPr lang="en" sz="3000" dirty="0"/>
              <a:t>2 </a:t>
            </a:r>
            <a:r>
              <a:rPr lang="en" sz="3000" dirty="0" smtClean="0"/>
              <a:t>differ</a:t>
            </a:r>
            <a:r>
              <a:rPr lang="en-US" sz="3000" dirty="0" smtClean="0"/>
              <a:t>e</a:t>
            </a:r>
            <a:r>
              <a:rPr lang="en" sz="3000" dirty="0" smtClean="0"/>
              <a:t>nt colored </a:t>
            </a:r>
            <a:r>
              <a:rPr lang="en" sz="3000" dirty="0"/>
              <a:t>sheets of paper </a:t>
            </a:r>
          </a:p>
          <a:p>
            <a:pPr marL="914400" lvl="1" indent="-419100" rtl="0">
              <a:spcBef>
                <a:spcPts val="0"/>
              </a:spcBef>
              <a:buSzPct val="100000"/>
            </a:pPr>
            <a:r>
              <a:rPr lang="en" sz="3000" dirty="0"/>
              <a:t>4 different color markers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 dirty="0"/>
              <a:t>Follow Mrs. </a:t>
            </a:r>
            <a:r>
              <a:rPr lang="en" sz="3000" dirty="0" smtClean="0"/>
              <a:t>Hilario’s </a:t>
            </a:r>
            <a:r>
              <a:rPr lang="en" sz="3000" dirty="0"/>
              <a:t>instructions for how to fold.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41400" y="86950"/>
            <a:ext cx="8368200" cy="1204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600"/>
          </a:p>
          <a:p>
            <a:pPr lvl="0" algn="ctr" rtl="0">
              <a:spcBef>
                <a:spcPts val="0"/>
              </a:spcBef>
              <a:buNone/>
            </a:pPr>
            <a:r>
              <a:rPr lang="en" sz="3600"/>
              <a:t>Prokaryotic vs Eukaryotic Foldable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33775" y="1291150"/>
            <a:ext cx="53109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" sz="3000" dirty="0"/>
              <a:t>Your foldable should look like this.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 dirty="0"/>
              <a:t>Follow Mrs. </a:t>
            </a:r>
            <a:r>
              <a:rPr lang="en" sz="3000" dirty="0" smtClean="0"/>
              <a:t>Hilario’s </a:t>
            </a:r>
            <a:r>
              <a:rPr lang="en" sz="3000" dirty="0"/>
              <a:t>instructions for how to number the pages. There will be 7 in total.</a:t>
            </a:r>
          </a:p>
        </p:txBody>
      </p:sp>
      <p:sp>
        <p:nvSpPr>
          <p:cNvPr id="83" name="Shape 83"/>
          <p:cNvSpPr/>
          <p:nvPr/>
        </p:nvSpPr>
        <p:spPr>
          <a:xfrm>
            <a:off x="5558200" y="1331025"/>
            <a:ext cx="3410999" cy="35516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84" name="Shape 84"/>
          <p:cNvCxnSpPr/>
          <p:nvPr/>
        </p:nvCxnSpPr>
        <p:spPr>
          <a:xfrm rot="10800000" flipH="1">
            <a:off x="5571550" y="3025975"/>
            <a:ext cx="3384300" cy="65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5" name="Shape 85"/>
          <p:cNvCxnSpPr/>
          <p:nvPr/>
        </p:nvCxnSpPr>
        <p:spPr>
          <a:xfrm rot="10800000" flipH="1">
            <a:off x="5571550" y="3619800"/>
            <a:ext cx="3384300" cy="65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6" name="Shape 86"/>
          <p:cNvCxnSpPr/>
          <p:nvPr/>
        </p:nvCxnSpPr>
        <p:spPr>
          <a:xfrm rot="10800000" flipH="1">
            <a:off x="5571550" y="4213625"/>
            <a:ext cx="3384300" cy="65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7" name="Shape 87"/>
          <p:cNvSpPr txBox="1"/>
          <p:nvPr/>
        </p:nvSpPr>
        <p:spPr>
          <a:xfrm>
            <a:off x="8534600" y="2440000"/>
            <a:ext cx="327900" cy="53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1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8534600" y="3029900"/>
            <a:ext cx="327900" cy="53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3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8534600" y="3650462"/>
            <a:ext cx="327900" cy="53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5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8579975" y="4271037"/>
            <a:ext cx="327900" cy="53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41400" y="86950"/>
            <a:ext cx="8368200" cy="1204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600"/>
          </a:p>
          <a:p>
            <a:pPr lvl="0" algn="ctr" rtl="0">
              <a:spcBef>
                <a:spcPts val="0"/>
              </a:spcBef>
              <a:buNone/>
            </a:pPr>
            <a:r>
              <a:rPr lang="en" sz="3600"/>
              <a:t>Prokaryotic vs Eukaryotic Foldable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33775" y="1291150"/>
            <a:ext cx="2775599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Write these titles on the tabs.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Write each title in a different color.</a:t>
            </a:r>
          </a:p>
        </p:txBody>
      </p:sp>
      <p:sp>
        <p:nvSpPr>
          <p:cNvPr id="97" name="Shape 97"/>
          <p:cNvSpPr/>
          <p:nvPr/>
        </p:nvSpPr>
        <p:spPr>
          <a:xfrm>
            <a:off x="3190450" y="1331025"/>
            <a:ext cx="5778900" cy="35516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8" name="Shape 98"/>
          <p:cNvCxnSpPr/>
          <p:nvPr/>
        </p:nvCxnSpPr>
        <p:spPr>
          <a:xfrm rot="10800000" flipH="1">
            <a:off x="3190450" y="3026324"/>
            <a:ext cx="5765400" cy="3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9" name="Shape 99"/>
          <p:cNvCxnSpPr/>
          <p:nvPr/>
        </p:nvCxnSpPr>
        <p:spPr>
          <a:xfrm rot="10800000" flipH="1">
            <a:off x="3177075" y="3619774"/>
            <a:ext cx="5778900" cy="25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0" name="Shape 100"/>
          <p:cNvCxnSpPr/>
          <p:nvPr/>
        </p:nvCxnSpPr>
        <p:spPr>
          <a:xfrm rot="10800000" flipH="1">
            <a:off x="3170375" y="4213574"/>
            <a:ext cx="5785500" cy="6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1" name="Shape 101"/>
          <p:cNvSpPr txBox="1"/>
          <p:nvPr/>
        </p:nvSpPr>
        <p:spPr>
          <a:xfrm>
            <a:off x="8534600" y="2440000"/>
            <a:ext cx="327900" cy="53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1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8534600" y="3029900"/>
            <a:ext cx="327900" cy="53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3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8534600" y="3650462"/>
            <a:ext cx="327900" cy="53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5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8579975" y="4271037"/>
            <a:ext cx="327900" cy="53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7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4578275" y="1250775"/>
            <a:ext cx="2969699" cy="68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solidFill>
                  <a:srgbClr val="0B5394"/>
                </a:solidFill>
              </a:rPr>
              <a:t>Cells: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3270575" y="2956350"/>
            <a:ext cx="5309399" cy="48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solidFill>
                  <a:srgbClr val="CC0000"/>
                </a:solidFill>
              </a:rPr>
              <a:t>What they have in common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3270575" y="3584962"/>
            <a:ext cx="5309399" cy="48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9900FF"/>
                </a:solidFill>
              </a:rPr>
              <a:t>Prokaryotic Cells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3362775" y="4194762"/>
            <a:ext cx="5309399" cy="48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38761D"/>
                </a:solidFill>
              </a:rPr>
              <a:t>Eukaryotic Cells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7708800" y="1438625"/>
            <a:ext cx="7425300" cy="86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Name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Date Per.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-33450" y="110200"/>
            <a:ext cx="8863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/>
              <a:t>Foldable Page 1 </a:t>
            </a:r>
          </a:p>
        </p:txBody>
      </p:sp>
      <p:sp>
        <p:nvSpPr>
          <p:cNvPr id="115" name="Shape 115"/>
          <p:cNvSpPr/>
          <p:nvPr/>
        </p:nvSpPr>
        <p:spPr>
          <a:xfrm>
            <a:off x="234450" y="796300"/>
            <a:ext cx="8675100" cy="400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/>
          <p:nvPr/>
        </p:nvSpPr>
        <p:spPr>
          <a:xfrm>
            <a:off x="902950" y="889575"/>
            <a:ext cx="7163399" cy="125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000">
                <a:solidFill>
                  <a:srgbClr val="0B5394"/>
                </a:solidFill>
              </a:rPr>
              <a:t>Cells: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492000" y="2100200"/>
            <a:ext cx="8160000" cy="216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All organisms are made out of cells, but there are 2 major types of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-33450" y="110200"/>
            <a:ext cx="8863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/>
              <a:t>Foldable Page 2 </a:t>
            </a:r>
          </a:p>
        </p:txBody>
      </p:sp>
      <p:sp>
        <p:nvSpPr>
          <p:cNvPr id="123" name="Shape 123"/>
          <p:cNvSpPr/>
          <p:nvPr/>
        </p:nvSpPr>
        <p:spPr>
          <a:xfrm>
            <a:off x="234450" y="796300"/>
            <a:ext cx="8675100" cy="400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492000" y="1464775"/>
            <a:ext cx="8160000" cy="216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/>
              <a:t>LEAVE PAGE 2 BLANK!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234450" y="796300"/>
            <a:ext cx="8675100" cy="400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-33450" y="110200"/>
            <a:ext cx="8863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/>
              <a:t>Foldable Page 3 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902950" y="889575"/>
            <a:ext cx="7163399" cy="125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7000">
              <a:solidFill>
                <a:srgbClr val="0B5394"/>
              </a:solidFill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287600" y="4073325"/>
            <a:ext cx="8514600" cy="48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>
                <a:solidFill>
                  <a:srgbClr val="CC0000"/>
                </a:solidFill>
              </a:rPr>
              <a:t>What they have in common</a:t>
            </a:r>
          </a:p>
        </p:txBody>
      </p:sp>
      <p:cxnSp>
        <p:nvCxnSpPr>
          <p:cNvPr id="133" name="Shape 133"/>
          <p:cNvCxnSpPr>
            <a:stCxn id="131" idx="0"/>
          </p:cNvCxnSpPr>
          <p:nvPr/>
        </p:nvCxnSpPr>
        <p:spPr>
          <a:xfrm>
            <a:off x="4484649" y="889575"/>
            <a:ext cx="10200" cy="3351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4" name="Shape 134"/>
          <p:cNvSpPr txBox="1"/>
          <p:nvPr/>
        </p:nvSpPr>
        <p:spPr>
          <a:xfrm>
            <a:off x="374550" y="796300"/>
            <a:ext cx="3886200" cy="48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0000"/>
                </a:solidFill>
              </a:rPr>
              <a:t>All cells have: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4653775" y="796300"/>
            <a:ext cx="3886200" cy="48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0000"/>
                </a:solidFill>
              </a:rPr>
              <a:t>All cells can/are: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287550" y="1303175"/>
            <a:ext cx="4120200" cy="42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buSzPct val="100000"/>
              <a:buAutoNum type="arabicPeriod"/>
            </a:pPr>
            <a:r>
              <a:rPr lang="en" sz="2400" u="sng"/>
              <a:t>DNA</a:t>
            </a:r>
            <a:r>
              <a:rPr lang="en" sz="2400"/>
              <a:t>: Genetic Material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287600" y="1745850"/>
            <a:ext cx="4120200" cy="42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2. </a:t>
            </a:r>
            <a:r>
              <a:rPr lang="en" sz="2400" u="sng"/>
              <a:t>Cell Membrane</a:t>
            </a:r>
            <a:r>
              <a:rPr lang="en" sz="2400"/>
              <a:t>: Covers 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    the entire cell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280650" y="2540500"/>
            <a:ext cx="4291200" cy="79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3. </a:t>
            </a:r>
            <a:r>
              <a:rPr lang="en" sz="2400" u="sng"/>
              <a:t>Ribosomes</a:t>
            </a:r>
            <a:r>
              <a:rPr lang="en" sz="2400"/>
              <a:t>: Makes </a:t>
            </a:r>
            <a:br>
              <a:rPr lang="en" sz="2400"/>
            </a:br>
            <a:r>
              <a:rPr lang="en" sz="2400"/>
              <a:t>proteins for the cell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280650" y="3274950"/>
            <a:ext cx="4291200" cy="91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4. </a:t>
            </a:r>
            <a:r>
              <a:rPr lang="en" sz="2400" u="sng"/>
              <a:t>Cytoplasm</a:t>
            </a:r>
            <a:r>
              <a:rPr lang="en" sz="2400"/>
              <a:t>: The liquid inside the cell, the ‘stuffing’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4571750" y="1260150"/>
            <a:ext cx="4227300" cy="48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SzPct val="100000"/>
              <a:buAutoNum type="arabicPeriod"/>
            </a:pPr>
            <a:r>
              <a:rPr lang="en" sz="1800"/>
              <a:t>Made from proteins, fats (lipids), carbohydrates, &amp; nucleic acids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4630550" y="1955137"/>
            <a:ext cx="4368299" cy="61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/>
              <a:t>2. Bring in nutrients and get rid of waste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4607450" y="2466525"/>
            <a:ext cx="4414500" cy="48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3. Use energy to function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4632800" y="2933925"/>
            <a:ext cx="4414500" cy="48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4. Reproduce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4607450" y="3362225"/>
            <a:ext cx="4414500" cy="79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5. Can do processes like cellular respiration and/or photosynthesis.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-33450" y="110200"/>
            <a:ext cx="8863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/>
              <a:t>Foldable Page 4 </a:t>
            </a:r>
          </a:p>
        </p:txBody>
      </p:sp>
      <p:sp>
        <p:nvSpPr>
          <p:cNvPr id="150" name="Shape 150"/>
          <p:cNvSpPr/>
          <p:nvPr/>
        </p:nvSpPr>
        <p:spPr>
          <a:xfrm>
            <a:off x="234450" y="796300"/>
            <a:ext cx="8675100" cy="400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5625" y="1183875"/>
            <a:ext cx="3956100" cy="181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1103600" y="1183875"/>
            <a:ext cx="1036800" cy="414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3088675" y="2106900"/>
            <a:ext cx="1036800" cy="54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 txBox="1"/>
          <p:nvPr/>
        </p:nvSpPr>
        <p:spPr>
          <a:xfrm>
            <a:off x="5190325" y="939723"/>
            <a:ext cx="3210600" cy="2063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Contains: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u="sng"/>
              <a:t>DNA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u="sng"/>
              <a:t>Ribosomes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u="sng"/>
              <a:t>Cell Membrane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u="sng"/>
              <a:t>Cytoplasm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441450" y="3247325"/>
            <a:ext cx="8388300" cy="134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Is made from </a:t>
            </a:r>
            <a:r>
              <a:rPr lang="en" sz="3000" u="sng"/>
              <a:t>proteins</a:t>
            </a:r>
            <a:r>
              <a:rPr lang="en" sz="3000"/>
              <a:t>, </a:t>
            </a:r>
            <a:r>
              <a:rPr lang="en" sz="3000" u="sng"/>
              <a:t>carbohydrates</a:t>
            </a:r>
            <a:r>
              <a:rPr lang="en" sz="3000"/>
              <a:t>, </a:t>
            </a:r>
            <a:r>
              <a:rPr lang="en" sz="3000" u="sng"/>
              <a:t>lipids </a:t>
            </a:r>
            <a:r>
              <a:rPr lang="en" sz="3000"/>
              <a:t>(fats), and </a:t>
            </a:r>
            <a:r>
              <a:rPr lang="en" sz="3000" u="sng"/>
              <a:t>nucleic acids</a:t>
            </a:r>
            <a:r>
              <a:rPr lang="en" sz="3000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en" sz="3000" i="1">
                <a:solidFill>
                  <a:srgbClr val="9900FF"/>
                </a:solidFill>
              </a:rPr>
              <a:t>Pro-kary means “Before nucleus” in Greek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518</Words>
  <Application>Microsoft Office PowerPoint</Application>
  <PresentationFormat>On-screen Show (16:9)</PresentationFormat>
  <Paragraphs>99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Roboto</vt:lpstr>
      <vt:lpstr>Architects Daughter</vt:lpstr>
      <vt:lpstr>Roboto Slab</vt:lpstr>
      <vt:lpstr>Arial</vt:lpstr>
      <vt:lpstr>marina</vt:lpstr>
      <vt:lpstr>Cells Foldable</vt:lpstr>
      <vt:lpstr>Review:</vt:lpstr>
      <vt:lpstr> Prokaryotic vs Eukaryotic Foldable</vt:lpstr>
      <vt:lpstr> Prokaryotic vs Eukaryotic Foldable</vt:lpstr>
      <vt:lpstr> Prokaryotic vs Eukaryotic Foldable</vt:lpstr>
      <vt:lpstr>Foldable Page 1 </vt:lpstr>
      <vt:lpstr>Foldable Page 2 </vt:lpstr>
      <vt:lpstr>Foldable Page 3 </vt:lpstr>
      <vt:lpstr>Foldable Page 4 </vt:lpstr>
      <vt:lpstr>Foldable Page 5 </vt:lpstr>
      <vt:lpstr>Foldable Page 6 </vt:lpstr>
      <vt:lpstr>Foldable Page 7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 Foldable</dc:title>
  <dc:creator>Hilario, Michelle (mhilario@psusd.us)</dc:creator>
  <cp:lastModifiedBy>Hilario, Michelle (mhilario@psusd.us)</cp:lastModifiedBy>
  <cp:revision>2</cp:revision>
  <cp:lastPrinted>2018-01-29T19:47:06Z</cp:lastPrinted>
  <dcterms:modified xsi:type="dcterms:W3CDTF">2018-01-29T19:49:13Z</dcterms:modified>
</cp:coreProperties>
</file>