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 Slab" panose="020B0604020202020204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Architects Daughte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8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1613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40426" y="2050650"/>
            <a:ext cx="5783400" cy="14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Cells Foldable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40425" y="575950"/>
            <a:ext cx="5783400" cy="19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Week 12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You need: 4 colors of marker per pair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1 pair of scissors per pair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1 glue stick per pair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5 </a:t>
            </a:r>
          </a:p>
        </p:txBody>
      </p:sp>
      <p:sp>
        <p:nvSpPr>
          <p:cNvPr id="161" name="Shape 161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361175" y="3872600"/>
            <a:ext cx="81600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9900FF"/>
                </a:solidFill>
              </a:rPr>
              <a:t>Prokaryotic Cells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34425" y="889575"/>
            <a:ext cx="85077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1.The oldest cell, appeared 3.5 billion years ago.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61175" y="1332012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2.More primitive or “simple” than a eukaryotic cell.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61175" y="1793637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3. DNA floats freely in the cytoplasm inside the cell.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61175" y="2170825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4. Is the smallest of the cells.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61175" y="2531937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5. All prokaryotic cells are unicellular.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88700" y="2936075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6. Some have cell walls that cover the cell membrane.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34425" y="3270250"/>
            <a:ext cx="8293800" cy="76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u="sng"/>
              <a:t>All bacteria are prokaryotic cells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6 </a:t>
            </a:r>
          </a:p>
        </p:txBody>
      </p:sp>
      <p:sp>
        <p:nvSpPr>
          <p:cNvPr id="175" name="Shape 175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900" y="969387"/>
            <a:ext cx="2073449" cy="168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850" y="889862"/>
            <a:ext cx="2016074" cy="18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3075675" y="2548350"/>
            <a:ext cx="26018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Animal Cell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139050" y="2649450"/>
            <a:ext cx="26018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Plant Cell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81250" y="2822550"/>
            <a:ext cx="1939800" cy="129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DNA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Cell Membrane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Ribosomes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Cytoplasm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248925" y="2822550"/>
            <a:ext cx="2255400" cy="129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Nucleus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Endoplasmic Reticulum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Golgi Apparatus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Mitochondria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654150" y="2984050"/>
            <a:ext cx="2255400" cy="129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Chloroplast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Cell Wall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Central Vacuole</a:t>
            </a:r>
          </a:p>
        </p:txBody>
      </p:sp>
      <p:sp>
        <p:nvSpPr>
          <p:cNvPr id="183" name="Shape 183"/>
          <p:cNvSpPr/>
          <p:nvPr/>
        </p:nvSpPr>
        <p:spPr>
          <a:xfrm>
            <a:off x="5551800" y="2939625"/>
            <a:ext cx="621900" cy="6087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5400000">
            <a:off x="2806649" y="1226524"/>
            <a:ext cx="240900" cy="5118600"/>
          </a:xfrm>
          <a:prstGeom prst="righ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822700" y="3973000"/>
            <a:ext cx="3424499" cy="2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1543650" y="3839250"/>
            <a:ext cx="26018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Animal Cells</a:t>
            </a:r>
          </a:p>
        </p:txBody>
      </p:sp>
      <p:sp>
        <p:nvSpPr>
          <p:cNvPr id="187" name="Shape 187"/>
          <p:cNvSpPr/>
          <p:nvPr/>
        </p:nvSpPr>
        <p:spPr>
          <a:xfrm rot="5400000">
            <a:off x="4363300" y="-14412"/>
            <a:ext cx="240900" cy="8205000"/>
          </a:xfrm>
          <a:prstGeom prst="rightBracket">
            <a:avLst>
              <a:gd name="adj" fmla="val 8333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5413350" y="4113450"/>
            <a:ext cx="2601900" cy="2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Plant Cells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27600" y="849450"/>
            <a:ext cx="1939800" cy="1973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Both types of eukaryotes are made from </a:t>
            </a:r>
            <a:r>
              <a:rPr lang="en" sz="1600" u="sng">
                <a:latin typeface="Architects Daughter"/>
                <a:ea typeface="Architects Daughter"/>
                <a:cs typeface="Architects Daughter"/>
                <a:sym typeface="Architects Daughter"/>
              </a:rPr>
              <a:t>proteins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" sz="1600" u="sng">
                <a:latin typeface="Architects Daughter"/>
                <a:ea typeface="Architects Daughter"/>
                <a:cs typeface="Architects Daughter"/>
                <a:sym typeface="Architects Daughter"/>
              </a:rPr>
              <a:t>carbohydrates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" sz="1600" u="sng">
                <a:latin typeface="Architects Daughter"/>
                <a:ea typeface="Architects Daughter"/>
                <a:cs typeface="Architects Daughter"/>
                <a:sym typeface="Architects Daughter"/>
              </a:rPr>
              <a:t>lipids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(fats), and </a:t>
            </a:r>
            <a:r>
              <a:rPr lang="en" sz="1600" u="sng">
                <a:latin typeface="Architects Daughter"/>
                <a:ea typeface="Architects Daughter"/>
                <a:cs typeface="Architects Daughter"/>
                <a:sym typeface="Architects Daughter"/>
              </a:rPr>
              <a:t>nucleic acids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856400" y="4280625"/>
            <a:ext cx="5616300" cy="60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2 cell types within Eukaryotes</a:t>
            </a:r>
          </a:p>
        </p:txBody>
      </p:sp>
      <p:sp>
        <p:nvSpPr>
          <p:cNvPr id="191" name="Shape 191"/>
          <p:cNvSpPr/>
          <p:nvPr/>
        </p:nvSpPr>
        <p:spPr>
          <a:xfrm>
            <a:off x="2474037" y="2939612"/>
            <a:ext cx="621900" cy="6087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7 </a:t>
            </a:r>
          </a:p>
        </p:txBody>
      </p:sp>
      <p:sp>
        <p:nvSpPr>
          <p:cNvPr id="197" name="Shape 197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361175" y="3872600"/>
            <a:ext cx="81600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38761D"/>
                </a:solidFill>
              </a:rPr>
              <a:t>Eukaryotic Cells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94350" y="720100"/>
            <a:ext cx="85077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1. Appeared 1.5 billion years ago. Younger than prokaryotic.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61175" y="1063550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2.10x bigger than a prokaryotic cell.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61175" y="1407012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3. DNA is located in the nucleus.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94350" y="1694750"/>
            <a:ext cx="85998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4. Have organelles like the nucleus, ER, golgi apparatus, mitochondria and </a:t>
            </a:r>
            <a:r>
              <a:rPr lang="en" sz="2000">
                <a:solidFill>
                  <a:srgbClr val="38761D"/>
                </a:solidFill>
              </a:rPr>
              <a:t>chloroplast (plant cells only).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61175" y="2297500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5. Because of their organelles, can carry out complex functions.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88700" y="2631275"/>
            <a:ext cx="8599800" cy="8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6. Organisms made of eukaryotic cells can be unicellular (1) or multicellular.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70475" y="3264175"/>
            <a:ext cx="8293800" cy="108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u="sng"/>
              <a:t>7. Two types of eukaryotic cells: Plant and Animal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i="1"/>
              <a:t>Eu-kary means “True nucleus” in Greek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220725"/>
            <a:ext cx="8368200" cy="92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Review: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are the differences and similarities between prokaryotic and eukaryotic cells?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41400" y="86950"/>
            <a:ext cx="8368200" cy="120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/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Prokaryotic vs Eukaryotic Foldable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200" y="1592150"/>
            <a:ext cx="85211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Need: 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" sz="3000"/>
              <a:t>2 white sheets of paper 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" sz="3000"/>
              <a:t>4 different color markers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Follow Mrs. Hodge’s instructions for how to fold.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41400" y="86950"/>
            <a:ext cx="8368200" cy="120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/>
          </a:p>
          <a:p>
            <a:pPr lvl="0" algn="ctr" rtl="0">
              <a:spcBef>
                <a:spcPts val="0"/>
              </a:spcBef>
              <a:buNone/>
            </a:pPr>
            <a:r>
              <a:rPr lang="en" sz="3600"/>
              <a:t>Prokaryotic vs Eukaryotic Foldable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33775" y="1291150"/>
            <a:ext cx="53109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Your foldable should look like this.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Follow Mrs. Hodge’s instructions for how to number the pages. There will be 7 in total.</a:t>
            </a:r>
          </a:p>
        </p:txBody>
      </p:sp>
      <p:sp>
        <p:nvSpPr>
          <p:cNvPr id="83" name="Shape 83"/>
          <p:cNvSpPr/>
          <p:nvPr/>
        </p:nvSpPr>
        <p:spPr>
          <a:xfrm>
            <a:off x="5558200" y="1331025"/>
            <a:ext cx="3410999" cy="35516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4" name="Shape 84"/>
          <p:cNvCxnSpPr/>
          <p:nvPr/>
        </p:nvCxnSpPr>
        <p:spPr>
          <a:xfrm rot="10800000" flipH="1">
            <a:off x="5571550" y="3025975"/>
            <a:ext cx="3384300" cy="6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" name="Shape 85"/>
          <p:cNvCxnSpPr/>
          <p:nvPr/>
        </p:nvCxnSpPr>
        <p:spPr>
          <a:xfrm rot="10800000" flipH="1">
            <a:off x="5571550" y="3619800"/>
            <a:ext cx="3384300" cy="6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" name="Shape 86"/>
          <p:cNvCxnSpPr/>
          <p:nvPr/>
        </p:nvCxnSpPr>
        <p:spPr>
          <a:xfrm rot="10800000" flipH="1">
            <a:off x="5571550" y="4213625"/>
            <a:ext cx="3384300" cy="6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" name="Shape 87"/>
          <p:cNvSpPr txBox="1"/>
          <p:nvPr/>
        </p:nvSpPr>
        <p:spPr>
          <a:xfrm>
            <a:off x="8534600" y="2440000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1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8534600" y="3029900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3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8534600" y="3650462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8579975" y="4271037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41400" y="86950"/>
            <a:ext cx="8368200" cy="120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/>
          </a:p>
          <a:p>
            <a:pPr lvl="0" algn="ctr" rtl="0">
              <a:spcBef>
                <a:spcPts val="0"/>
              </a:spcBef>
              <a:buNone/>
            </a:pPr>
            <a:r>
              <a:rPr lang="en" sz="3600"/>
              <a:t>Prokaryotic vs Eukaryotic Foldable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3775" y="1291150"/>
            <a:ext cx="27755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Write these titles on the tabs.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Write each title in a different color.</a:t>
            </a:r>
          </a:p>
        </p:txBody>
      </p:sp>
      <p:sp>
        <p:nvSpPr>
          <p:cNvPr id="97" name="Shape 97"/>
          <p:cNvSpPr/>
          <p:nvPr/>
        </p:nvSpPr>
        <p:spPr>
          <a:xfrm>
            <a:off x="3190450" y="1331025"/>
            <a:ext cx="5778900" cy="35516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8" name="Shape 98"/>
          <p:cNvCxnSpPr/>
          <p:nvPr/>
        </p:nvCxnSpPr>
        <p:spPr>
          <a:xfrm rot="10800000" flipH="1">
            <a:off x="3190450" y="3026324"/>
            <a:ext cx="5765400" cy="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9" name="Shape 99"/>
          <p:cNvCxnSpPr/>
          <p:nvPr/>
        </p:nvCxnSpPr>
        <p:spPr>
          <a:xfrm rot="10800000" flipH="1">
            <a:off x="3177075" y="3619774"/>
            <a:ext cx="5778900" cy="25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/>
          <p:nvPr/>
        </p:nvCxnSpPr>
        <p:spPr>
          <a:xfrm rot="10800000" flipH="1">
            <a:off x="3170375" y="4213574"/>
            <a:ext cx="5785500" cy="6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8534600" y="2440000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8534600" y="3029900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3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534600" y="3650462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579975" y="4271037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7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578275" y="1250775"/>
            <a:ext cx="2969699" cy="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B5394"/>
                </a:solidFill>
              </a:rPr>
              <a:t>Cells: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270575" y="2956350"/>
            <a:ext cx="5309399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CC0000"/>
                </a:solidFill>
              </a:rPr>
              <a:t>What they have in common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270575" y="3584962"/>
            <a:ext cx="5309399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9900FF"/>
                </a:solidFill>
              </a:rPr>
              <a:t>Prokaryotic Cells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362775" y="4194762"/>
            <a:ext cx="5309399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</a:rPr>
              <a:t>Eukaryotic Cells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708800" y="1438625"/>
            <a:ext cx="7425300" cy="8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Name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Date Per.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1 </a:t>
            </a:r>
          </a:p>
        </p:txBody>
      </p:sp>
      <p:sp>
        <p:nvSpPr>
          <p:cNvPr id="115" name="Shape 115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902950" y="889575"/>
            <a:ext cx="7163399" cy="12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0">
                <a:solidFill>
                  <a:srgbClr val="0B5394"/>
                </a:solidFill>
              </a:rPr>
              <a:t>Cells: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92000" y="2100200"/>
            <a:ext cx="8160000" cy="216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All organisms are made out of cells, but there are 2 major types of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2 </a:t>
            </a:r>
          </a:p>
        </p:txBody>
      </p:sp>
      <p:sp>
        <p:nvSpPr>
          <p:cNvPr id="123" name="Shape 123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492000" y="1464775"/>
            <a:ext cx="8160000" cy="216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LEAVE PAGE 2 BLANK!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3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902950" y="889575"/>
            <a:ext cx="7163399" cy="12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0">
              <a:solidFill>
                <a:srgbClr val="0B5394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287600" y="4073325"/>
            <a:ext cx="85146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CC0000"/>
                </a:solidFill>
              </a:rPr>
              <a:t>What they have in common</a:t>
            </a:r>
          </a:p>
        </p:txBody>
      </p:sp>
      <p:cxnSp>
        <p:nvCxnSpPr>
          <p:cNvPr id="133" name="Shape 133"/>
          <p:cNvCxnSpPr>
            <a:stCxn id="131" idx="0"/>
          </p:cNvCxnSpPr>
          <p:nvPr/>
        </p:nvCxnSpPr>
        <p:spPr>
          <a:xfrm>
            <a:off x="4484649" y="889575"/>
            <a:ext cx="10200" cy="3351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4" name="Shape 134"/>
          <p:cNvSpPr txBox="1"/>
          <p:nvPr/>
        </p:nvSpPr>
        <p:spPr>
          <a:xfrm>
            <a:off x="374550" y="796300"/>
            <a:ext cx="38862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All cells have: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653775" y="796300"/>
            <a:ext cx="38862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All cells can/are: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87550" y="1303175"/>
            <a:ext cx="4120200" cy="4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 u="sng"/>
              <a:t>DNA</a:t>
            </a:r>
            <a:r>
              <a:rPr lang="en" sz="2400"/>
              <a:t>: Genetic Material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87600" y="1745850"/>
            <a:ext cx="4120200" cy="4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2. </a:t>
            </a:r>
            <a:r>
              <a:rPr lang="en" sz="2400" u="sng"/>
              <a:t>Cell Membrane</a:t>
            </a:r>
            <a:r>
              <a:rPr lang="en" sz="2400"/>
              <a:t>: Covers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the entire cell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80650" y="2540500"/>
            <a:ext cx="4291200" cy="79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3. </a:t>
            </a:r>
            <a:r>
              <a:rPr lang="en" sz="2400" u="sng"/>
              <a:t>Ribosomes</a:t>
            </a:r>
            <a:r>
              <a:rPr lang="en" sz="2400"/>
              <a:t>: Makes </a:t>
            </a:r>
            <a:br>
              <a:rPr lang="en" sz="2400"/>
            </a:br>
            <a:r>
              <a:rPr lang="en" sz="2400"/>
              <a:t>proteins for the cell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80650" y="3274950"/>
            <a:ext cx="4291200" cy="9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4. </a:t>
            </a:r>
            <a:r>
              <a:rPr lang="en" sz="2400" u="sng"/>
              <a:t>Cytoplasm</a:t>
            </a:r>
            <a:r>
              <a:rPr lang="en" sz="2400"/>
              <a:t>: The liquid inside the cell, the ‘stuffing’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571750" y="1260150"/>
            <a:ext cx="42273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Made from proteins, fats (lipids), carbohydrates, &amp; nucleic acids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630550" y="1955137"/>
            <a:ext cx="4368299" cy="61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2. Bring in nutrients and get rid of waste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607450" y="2466525"/>
            <a:ext cx="44145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3. Use energy to function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632800" y="2933925"/>
            <a:ext cx="44145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4. Reproduce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607450" y="3362225"/>
            <a:ext cx="4414500" cy="79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5. Can do processes like cellular respiration and/or photosynthesis.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4 </a:t>
            </a:r>
          </a:p>
        </p:txBody>
      </p:sp>
      <p:sp>
        <p:nvSpPr>
          <p:cNvPr id="150" name="Shape 150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625" y="1183875"/>
            <a:ext cx="3956100" cy="181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1103600" y="1183875"/>
            <a:ext cx="1036800" cy="4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3088675" y="2106900"/>
            <a:ext cx="1036800" cy="54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5190325" y="939723"/>
            <a:ext cx="3210600" cy="20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Contains: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/>
              <a:t>DNA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/>
              <a:t>Ribosomes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/>
              <a:t>Cell Membrane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/>
              <a:t>Cytoplasm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41450" y="3247325"/>
            <a:ext cx="8388300" cy="13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Is made from </a:t>
            </a:r>
            <a:r>
              <a:rPr lang="en" sz="3000" u="sng"/>
              <a:t>proteins</a:t>
            </a:r>
            <a:r>
              <a:rPr lang="en" sz="3000"/>
              <a:t>, </a:t>
            </a:r>
            <a:r>
              <a:rPr lang="en" sz="3000" u="sng"/>
              <a:t>carbohydrates</a:t>
            </a:r>
            <a:r>
              <a:rPr lang="en" sz="3000"/>
              <a:t>, </a:t>
            </a:r>
            <a:r>
              <a:rPr lang="en" sz="3000" u="sng"/>
              <a:t>lipids </a:t>
            </a:r>
            <a:r>
              <a:rPr lang="en" sz="3000"/>
              <a:t>(fats), and </a:t>
            </a:r>
            <a:r>
              <a:rPr lang="en" sz="3000" u="sng"/>
              <a:t>nucleic acids</a:t>
            </a:r>
            <a:r>
              <a:rPr lang="en" sz="300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i="1">
                <a:solidFill>
                  <a:srgbClr val="9900FF"/>
                </a:solidFill>
              </a:rPr>
              <a:t>Pro-kary means “Before nucleus” in Greek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On-screen Show (16:9)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Roboto Slab</vt:lpstr>
      <vt:lpstr>Roboto</vt:lpstr>
      <vt:lpstr>Architects Daughter</vt:lpstr>
      <vt:lpstr>marina</vt:lpstr>
      <vt:lpstr>Cells Foldable</vt:lpstr>
      <vt:lpstr>Review:</vt:lpstr>
      <vt:lpstr> Prokaryotic vs Eukaryotic Foldable</vt:lpstr>
      <vt:lpstr> Prokaryotic vs Eukaryotic Foldable</vt:lpstr>
      <vt:lpstr> Prokaryotic vs Eukaryotic Foldable</vt:lpstr>
      <vt:lpstr>Foldable Page 1 </vt:lpstr>
      <vt:lpstr>Foldable Page 2 </vt:lpstr>
      <vt:lpstr>Foldable Page 3 </vt:lpstr>
      <vt:lpstr>Foldable Page 4 </vt:lpstr>
      <vt:lpstr>Foldable Page 5 </vt:lpstr>
      <vt:lpstr>Foldable Page 6 </vt:lpstr>
      <vt:lpstr>Foldable Page 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Foldable</dc:title>
  <dc:creator>Hilario, Michelle (mhilario@psusd.us)</dc:creator>
  <cp:lastModifiedBy>Michelle Hilario</cp:lastModifiedBy>
  <cp:revision>1</cp:revision>
  <dcterms:modified xsi:type="dcterms:W3CDTF">2016-10-26T23:11:34Z</dcterms:modified>
</cp:coreProperties>
</file>